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>
            <a:lum/>
          </a:blip>
          <a:srcRect l="9016" r="9016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524a59a61beb4fef33a23bbe6faf2a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835696" y="2852936"/>
            <a:ext cx="5828499" cy="35730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395536" y="692696"/>
            <a:ext cx="82331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Логопедическая гостиная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«Говорим правильно – 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растем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успешно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!»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0600" y="74474"/>
            <a:ext cx="7315200" cy="61305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муниципальное дошкольное образовательное учреждение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«Центр развития ребенка № 11 Красноармейского района Волгограда»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331640" y="6381328"/>
            <a:ext cx="61206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Автор:   Слободчикова Анна Сергеевна, учитель-логопед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:\Users\Администратор\Downloads\Заявление в УК\Новая папка\Фото логопедической гостиной (конкурс ФОП)\20251201_171040.jpg"/>
          <p:cNvPicPr/>
          <p:nvPr/>
        </p:nvPicPr>
        <p:blipFill>
          <a:blip r:embed="rId2" cstate="print"/>
          <a:srcRect r="16001"/>
          <a:stretch>
            <a:fillRect/>
          </a:stretch>
        </p:blipFill>
        <p:spPr bwMode="auto">
          <a:xfrm>
            <a:off x="107504" y="2204864"/>
            <a:ext cx="223224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дминистратор\Downloads\Заявление в УК\Новая папка\Фото логопедической гостиной (конкурс ФОП)\20251201_165653.jpg"/>
          <p:cNvPicPr/>
          <p:nvPr/>
        </p:nvPicPr>
        <p:blipFill>
          <a:blip r:embed="rId3" cstate="print"/>
          <a:srcRect r="7740"/>
          <a:stretch>
            <a:fillRect/>
          </a:stretch>
        </p:blipFill>
        <p:spPr bwMode="auto">
          <a:xfrm>
            <a:off x="6948264" y="2276872"/>
            <a:ext cx="21957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дминистратор\Downloads\Заявление в УК\Новая папка\Фото логопедической гостиной (конкурс ФОП)\20251201_170036.jpg"/>
          <p:cNvPicPr/>
          <p:nvPr/>
        </p:nvPicPr>
        <p:blipFill>
          <a:blip r:embed="rId4" cstate="print">
            <a:lum bright="10000"/>
          </a:blip>
          <a:srcRect t="35684" r="13415"/>
          <a:stretch>
            <a:fillRect/>
          </a:stretch>
        </p:blipFill>
        <p:spPr bwMode="auto">
          <a:xfrm>
            <a:off x="5796136" y="116632"/>
            <a:ext cx="3147814" cy="164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ownloads\Заявление в УК\Новая папка\Фото логопедической гостиной (конкурс ФОП)\20251201_171417.jpg"/>
          <p:cNvPicPr/>
          <p:nvPr/>
        </p:nvPicPr>
        <p:blipFill>
          <a:blip r:embed="rId5" cstate="print">
            <a:lum bright="10000"/>
          </a:blip>
          <a:srcRect l="20203" t="27564" r="9246" b="25000"/>
          <a:stretch>
            <a:fillRect/>
          </a:stretch>
        </p:blipFill>
        <p:spPr bwMode="auto">
          <a:xfrm>
            <a:off x="179512" y="116632"/>
            <a:ext cx="316835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/>
          <p:nvPr/>
        </p:nvPicPr>
        <p:blipFill>
          <a:blip r:embed="rId6" cstate="print"/>
          <a:srcRect t="2222"/>
          <a:stretch/>
        </p:blipFill>
        <p:spPr bwMode="auto">
          <a:xfrm>
            <a:off x="2843808" y="1628800"/>
            <a:ext cx="3744416" cy="3312368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Кольцо 2"/>
          <p:cNvSpPr/>
          <p:nvPr/>
        </p:nvSpPr>
        <p:spPr bwMode="auto">
          <a:xfrm>
            <a:off x="2051720" y="764704"/>
            <a:ext cx="5184576" cy="4968552"/>
          </a:xfrm>
          <a:prstGeom prst="donut">
            <a:avLst>
              <a:gd name="adj" fmla="val 16277"/>
            </a:avLst>
          </a:prstGeom>
          <a:blipFill>
            <a:blip r:embed="rId7" cstate="print">
              <a:lum bright="20000"/>
            </a:blip>
            <a:stretch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195736" y="1052736"/>
            <a:ext cx="5112568" cy="4536504"/>
          </a:xfrm>
          <a:prstGeom prst="rect">
            <a:avLst/>
          </a:prstGeom>
        </p:spPr>
        <p:txBody>
          <a:bodyPr wrap="none" fromWordArt="1">
            <a:prstTxWarp prst="textCircle">
              <a:avLst>
                <a:gd name="adj" fmla="val 10853952"/>
              </a:avLst>
            </a:prstTxWarp>
          </a:bodyPr>
          <a:lstStyle/>
          <a:p>
            <a:pPr algn="ctr">
              <a:defRPr/>
            </a:pPr>
            <a:endParaRPr lang="ru-RU" sz="2800" spc="0" dirty="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" name="Капля 8"/>
          <p:cNvSpPr/>
          <p:nvPr/>
        </p:nvSpPr>
        <p:spPr bwMode="auto">
          <a:xfrm>
            <a:off x="251520" y="4725144"/>
            <a:ext cx="2339752" cy="1988841"/>
          </a:xfrm>
          <a:prstGeom prst="teardrop">
            <a:avLst>
              <a:gd name="adj" fmla="val 100000"/>
            </a:avLst>
          </a:prstGeom>
          <a:ln w="28575"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0033CC"/>
                </a:solidFill>
              </a:rPr>
              <a:t>Уважаемые родители, 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33CC"/>
                </a:solidFill>
              </a:rPr>
              <a:t>дом нельзя построить в одиночку!</a:t>
            </a:r>
          </a:p>
        </p:txBody>
      </p:sp>
      <p:sp>
        <p:nvSpPr>
          <p:cNvPr id="13" name="Капля 12"/>
          <p:cNvSpPr/>
          <p:nvPr/>
        </p:nvSpPr>
        <p:spPr bwMode="auto">
          <a:xfrm flipH="1">
            <a:off x="6588224" y="4725144"/>
            <a:ext cx="2555776" cy="1988841"/>
          </a:xfrm>
          <a:prstGeom prst="teardrop">
            <a:avLst>
              <a:gd name="adj" fmla="val 100000"/>
            </a:avLst>
          </a:prstGeom>
          <a:ln w="28575"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0033CC"/>
                </a:solidFill>
              </a:rPr>
              <a:t>Нужна команда, семья, которая поможет, поддержит, сделает работу веселее!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2339752" y="5733256"/>
            <a:ext cx="4464496" cy="980728"/>
          </a:xfrm>
          <a:prstGeom prst="flowChartAlternateProcess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1"/>
              </a:gradFill>
            </a:endParaRPr>
          </a:p>
          <a:p>
            <a:pPr algn="ctr">
              <a:defRPr/>
            </a:pPr>
            <a:r>
              <a:rPr lang="ru-RU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</a:rPr>
              <a:t>И эта команда – </a:t>
            </a:r>
          </a:p>
          <a:p>
            <a:pPr algn="ctr">
              <a:defRPr/>
            </a:pPr>
            <a:r>
              <a:rPr lang="ru-RU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</a:rPr>
              <a:t>мы с вами и наши дети!</a:t>
            </a:r>
            <a:endParaRPr/>
          </a:p>
          <a:p>
            <a:pPr algn="ctr"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2627784" y="1268760"/>
            <a:ext cx="4188966" cy="4104456"/>
          </a:xfrm>
          <a:prstGeom prst="rect">
            <a:avLst/>
          </a:prstGeom>
        </p:spPr>
        <p:txBody>
          <a:bodyPr wrap="none" fromWordArt="1">
            <a:prstTxWarp prst="textCircle">
              <a:avLst>
                <a:gd name="adj" fmla="val 1085990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Все за одного, а один за всех, тогда в деле будет успех!</a:t>
            </a:r>
            <a:endParaRPr lang="ru-RU" sz="3600" kern="10" spc="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 bwMode="auto">
          <a:xfrm>
            <a:off x="467544" y="332656"/>
            <a:ext cx="2376264" cy="1548752"/>
          </a:xfrm>
          <a:prstGeom prst="wedgeRoundRectCallout">
            <a:avLst>
              <a:gd name="adj1" fmla="val 71930"/>
              <a:gd name="adj2" fmla="val 5915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0033CC"/>
                </a:solidFill>
              </a:rPr>
              <a:t>«Речь человека — зеркало его самого»</a:t>
            </a:r>
            <a:endParaRPr lang="ru-RU">
              <a:solidFill>
                <a:srgbClr val="0033CC"/>
              </a:solidFill>
            </a:endParaRPr>
          </a:p>
          <a:p>
            <a:pPr algn="ctr">
              <a:defRPr/>
            </a:pPr>
            <a:r>
              <a:rPr lang="ru-RU" i="1"/>
              <a:t>(Л.Н. Толстой)</a:t>
            </a:r>
            <a:endParaRPr/>
          </a:p>
          <a:p>
            <a:pPr algn="ctr">
              <a:defRPr/>
            </a:pPr>
            <a:endParaRPr lang="ru-RU"/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23077" t="34013" r="21052" b="24415"/>
          <a:stretch/>
        </p:blipFill>
        <p:spPr bwMode="auto">
          <a:xfrm>
            <a:off x="3059832" y="260648"/>
            <a:ext cx="2193475" cy="237626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6072" t="2100" r="2844" b="22301"/>
          <a:stretch/>
        </p:blipFill>
        <p:spPr bwMode="auto">
          <a:xfrm>
            <a:off x="539552" y="2636912"/>
            <a:ext cx="1800200" cy="216024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ая прямоугольная выноска 4"/>
          <p:cNvSpPr/>
          <p:nvPr/>
        </p:nvSpPr>
        <p:spPr bwMode="auto">
          <a:xfrm>
            <a:off x="323528" y="4941168"/>
            <a:ext cx="3348880" cy="1656184"/>
          </a:xfrm>
          <a:prstGeom prst="wedgeRoundRectCallout">
            <a:avLst>
              <a:gd name="adj1" fmla="val -17206"/>
              <a:gd name="adj2" fmla="val -6117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b="1" i="1" dirty="0"/>
          </a:p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</a:rPr>
              <a:t>«Высокая культура речи – </a:t>
            </a:r>
            <a:endParaRPr dirty="0"/>
          </a:p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</a:rPr>
              <a:t>это умение правильно, точно и выразительно передавать свои мысли средствами языка…»</a:t>
            </a:r>
            <a:r>
              <a:rPr lang="ru-RU" dirty="0">
                <a:solidFill>
                  <a:srgbClr val="0033CC"/>
                </a:solidFill>
              </a:rPr>
              <a:t>  </a:t>
            </a:r>
            <a:endParaRPr dirty="0"/>
          </a:p>
          <a:p>
            <a:pPr algn="ctr">
              <a:defRPr/>
            </a:pPr>
            <a:r>
              <a:rPr lang="ru-RU" i="1" dirty="0"/>
              <a:t>(C.И. Ожегов)</a:t>
            </a:r>
            <a:endParaRPr dirty="0"/>
          </a:p>
          <a:p>
            <a:pPr algn="ctr">
              <a:defRPr/>
            </a:pPr>
            <a:endParaRPr lang="ru-RU" dirty="0"/>
          </a:p>
        </p:txBody>
      </p:sp>
      <p:pic>
        <p:nvPicPr>
          <p:cNvPr id="10248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 b="12037"/>
          <a:stretch/>
        </p:blipFill>
        <p:spPr bwMode="auto">
          <a:xfrm>
            <a:off x="6732240" y="2420888"/>
            <a:ext cx="2067014" cy="234888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ая прямоугольная выноска 6"/>
          <p:cNvSpPr/>
          <p:nvPr/>
        </p:nvSpPr>
        <p:spPr bwMode="auto">
          <a:xfrm>
            <a:off x="5508104" y="4869160"/>
            <a:ext cx="3276872" cy="1656184"/>
          </a:xfrm>
          <a:prstGeom prst="wedgeRoundRectCallout">
            <a:avLst>
              <a:gd name="adj1" fmla="val 25241"/>
              <a:gd name="adj2" fmla="val -6065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b="1" i="1" dirty="0"/>
          </a:p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</a:rPr>
              <a:t>«Задача взрослых состоит не в том, чтобы обучать, </a:t>
            </a:r>
            <a:endParaRPr dirty="0"/>
          </a:p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</a:rPr>
              <a:t>а чтобы помогать ребенку в его работе над своим развитием»</a:t>
            </a:r>
            <a:endParaRPr lang="ru-RU" dirty="0">
              <a:solidFill>
                <a:srgbClr val="0033CC"/>
              </a:solidFill>
            </a:endParaRPr>
          </a:p>
          <a:p>
            <a:pPr algn="ctr">
              <a:defRPr/>
            </a:pPr>
            <a:r>
              <a:rPr lang="ru-RU" i="1" dirty="0"/>
              <a:t>(Мария </a:t>
            </a:r>
            <a:r>
              <a:rPr lang="ru-RU" i="1" dirty="0" err="1"/>
              <a:t>Монтессори</a:t>
            </a:r>
            <a:r>
              <a:rPr lang="ru-RU" i="1" dirty="0"/>
              <a:t>)</a:t>
            </a:r>
            <a:endParaRPr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 bwMode="auto">
          <a:xfrm>
            <a:off x="5796136" y="332656"/>
            <a:ext cx="2808312" cy="1656184"/>
          </a:xfrm>
          <a:prstGeom prst="wedgeRoundRectCallout">
            <a:avLst>
              <a:gd name="adj1" fmla="val -72790"/>
              <a:gd name="adj2" fmla="val 4915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b="1" i="1"/>
          </a:p>
          <a:p>
            <a:pPr algn="ctr">
              <a:defRPr/>
            </a:pPr>
            <a:r>
              <a:rPr lang="ru-RU" b="1">
                <a:solidFill>
                  <a:srgbClr val="0033CC"/>
                </a:solidFill>
              </a:rPr>
              <a:t>«Что за прелесть народная речь!</a:t>
            </a:r>
            <a:endParaRPr/>
          </a:p>
          <a:p>
            <a:pPr algn="ctr">
              <a:defRPr/>
            </a:pPr>
            <a:r>
              <a:rPr lang="ru-RU" b="1">
                <a:solidFill>
                  <a:srgbClr val="0033CC"/>
                </a:solidFill>
              </a:rPr>
              <a:t>И картинно, </a:t>
            </a:r>
            <a:endParaRPr/>
          </a:p>
          <a:p>
            <a:pPr algn="ctr">
              <a:defRPr/>
            </a:pPr>
            <a:r>
              <a:rPr lang="ru-RU" b="1">
                <a:solidFill>
                  <a:srgbClr val="0033CC"/>
                </a:solidFill>
              </a:rPr>
              <a:t>и трогательно, </a:t>
            </a:r>
            <a:endParaRPr/>
          </a:p>
          <a:p>
            <a:pPr algn="ctr">
              <a:defRPr/>
            </a:pPr>
            <a:r>
              <a:rPr lang="ru-RU" b="1">
                <a:solidFill>
                  <a:srgbClr val="0033CC"/>
                </a:solidFill>
              </a:rPr>
              <a:t>и серьёзно» </a:t>
            </a:r>
            <a:endParaRPr lang="ru-RU">
              <a:solidFill>
                <a:srgbClr val="0033CC"/>
              </a:solidFill>
            </a:endParaRPr>
          </a:p>
          <a:p>
            <a:pPr algn="ctr">
              <a:defRPr/>
            </a:pPr>
            <a:r>
              <a:rPr lang="ru-RU" i="1"/>
              <a:t>(Л.Н. Толстой)</a:t>
            </a:r>
            <a:endParaRPr/>
          </a:p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2564904"/>
            <a:ext cx="4572000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Речь – </a:t>
            </a:r>
          </a:p>
          <a:p>
            <a:pPr algn="ctr"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инструмент 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познания мира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44"/>
          <a:stretch/>
        </p:blipFill>
        <p:spPr bwMode="auto">
          <a:xfrm>
            <a:off x="-468560" y="3088727"/>
            <a:ext cx="1800200" cy="376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6-конечная звезда 1"/>
          <p:cNvSpPr/>
          <p:nvPr/>
        </p:nvSpPr>
        <p:spPr bwMode="auto">
          <a:xfrm>
            <a:off x="2195736" y="1556792"/>
            <a:ext cx="3816424" cy="3240360"/>
          </a:xfrm>
          <a:prstGeom prst="star16">
            <a:avLst>
              <a:gd name="adj" fmla="val 37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</a:rPr>
              <a:t>Речь – </a:t>
            </a:r>
            <a:endParaRPr dirty="0"/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</a:rPr>
              <a:t>ключ </a:t>
            </a:r>
            <a:endParaRPr dirty="0"/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</a:rPr>
              <a:t>к успеху! </a:t>
            </a:r>
          </a:p>
        </p:txBody>
      </p:sp>
      <p:sp>
        <p:nvSpPr>
          <p:cNvPr id="3" name="Выноска-облако 2"/>
          <p:cNvSpPr/>
          <p:nvPr/>
        </p:nvSpPr>
        <p:spPr bwMode="auto">
          <a:xfrm>
            <a:off x="0" y="260648"/>
            <a:ext cx="3707904" cy="2016224"/>
          </a:xfrm>
          <a:prstGeom prst="cloudCallout">
            <a:avLst>
              <a:gd name="adj1" fmla="val 22391"/>
              <a:gd name="adj2" fmla="val 62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0033CC"/>
                </a:solidFill>
              </a:rPr>
              <a:t>Через речь ребенок учится думать, анализировать, запоминать. </a:t>
            </a:r>
          </a:p>
        </p:txBody>
      </p:sp>
      <p:sp>
        <p:nvSpPr>
          <p:cNvPr id="5" name="Выноска-облако 4"/>
          <p:cNvSpPr/>
          <p:nvPr/>
        </p:nvSpPr>
        <p:spPr bwMode="auto">
          <a:xfrm>
            <a:off x="4860032" y="188640"/>
            <a:ext cx="4176464" cy="2376264"/>
          </a:xfrm>
          <a:prstGeom prst="cloudCallout">
            <a:avLst>
              <a:gd name="adj1" fmla="val -27272"/>
              <a:gd name="adj2" fmla="val 542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0033CC"/>
                </a:solidFill>
              </a:rPr>
              <a:t>Дети с хорошей речью легче усваивают материал, лучше читают и пишут, увереннее чувствуют себя в обществе.</a:t>
            </a:r>
            <a:endParaRPr/>
          </a:p>
        </p:txBody>
      </p:sp>
      <p:sp>
        <p:nvSpPr>
          <p:cNvPr id="6" name="Блок-схема: подготовка 5"/>
          <p:cNvSpPr/>
          <p:nvPr/>
        </p:nvSpPr>
        <p:spPr bwMode="auto">
          <a:xfrm>
            <a:off x="1619672" y="4769768"/>
            <a:ext cx="5184576" cy="1899592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0033CC"/>
                </a:solidFill>
              </a:rPr>
              <a:t>Умение выразить свои чувства словами помогает ребенку находить общий язык с другими, быть более уверенным в себе.</a:t>
            </a:r>
            <a:endParaRPr/>
          </a:p>
          <a:p>
            <a:pPr algn="ctr">
              <a:defRPr/>
            </a:pP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7380312" y="3644140"/>
            <a:ext cx="2377115" cy="321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10625 -0.00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14774 0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2915816" y="2132856"/>
            <a:ext cx="3384376" cy="3362623"/>
          </a:xfrm>
          <a:prstGeom prst="star10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Проблемы,  выявленные  в результате  диагностического  обследования:</a:t>
            </a:r>
            <a:endParaRPr lang="ru-RU" sz="2800" b="1" spc="50" dirty="0">
              <a:ln w="28575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 bwMode="auto">
          <a:xfrm>
            <a:off x="611560" y="1124744"/>
            <a:ext cx="2592288" cy="1764776"/>
          </a:xfrm>
          <a:prstGeom prst="wedgeRoundRectCallout">
            <a:avLst>
              <a:gd name="adj1" fmla="val 59081"/>
              <a:gd name="adj2" fmla="val 4733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300" b="1" dirty="0" smtClean="0">
                <a:solidFill>
                  <a:srgbClr val="0033CC"/>
                </a:solidFill>
              </a:rPr>
              <a:t>Бедный словарный запас</a:t>
            </a:r>
            <a:endParaRPr lang="ru-RU" sz="2300" b="1" dirty="0">
              <a:solidFill>
                <a:srgbClr val="0033CC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 bwMode="auto">
          <a:xfrm>
            <a:off x="5868144" y="1052736"/>
            <a:ext cx="2736304" cy="1764776"/>
          </a:xfrm>
          <a:prstGeom prst="wedgeRoundRectCallout">
            <a:avLst>
              <a:gd name="adj1" fmla="val -55537"/>
              <a:gd name="adj2" fmla="val 4579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b="1" i="1" dirty="0"/>
          </a:p>
          <a:p>
            <a:pPr algn="ctr">
              <a:defRPr/>
            </a:pPr>
            <a:r>
              <a:rPr lang="ru-RU" sz="2300" b="1" dirty="0" smtClean="0">
                <a:solidFill>
                  <a:srgbClr val="0033CC"/>
                </a:solidFill>
              </a:rPr>
              <a:t>Не развит фонематический слух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 bwMode="auto">
          <a:xfrm>
            <a:off x="107504" y="3429000"/>
            <a:ext cx="2736304" cy="1764776"/>
          </a:xfrm>
          <a:prstGeom prst="wedgeRoundRectCallout">
            <a:avLst>
              <a:gd name="adj1" fmla="val 59081"/>
              <a:gd name="adj2" fmla="val -3885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300" b="1" dirty="0" smtClean="0">
                <a:solidFill>
                  <a:srgbClr val="0033CC"/>
                </a:solidFill>
              </a:rPr>
              <a:t>Недостаточно сформирован </a:t>
            </a:r>
            <a:r>
              <a:rPr lang="ru-RU" sz="2300" b="1" dirty="0" err="1" smtClean="0">
                <a:solidFill>
                  <a:srgbClr val="0033CC"/>
                </a:solidFill>
              </a:rPr>
              <a:t>лексико</a:t>
            </a:r>
            <a:r>
              <a:rPr lang="ru-RU" sz="2300" b="1" dirty="0" smtClean="0">
                <a:solidFill>
                  <a:srgbClr val="0033CC"/>
                </a:solidFill>
              </a:rPr>
              <a:t>-</a:t>
            </a:r>
          </a:p>
          <a:p>
            <a:pPr algn="ctr">
              <a:defRPr/>
            </a:pPr>
            <a:r>
              <a:rPr lang="ru-RU" sz="2300" b="1" dirty="0" smtClean="0">
                <a:solidFill>
                  <a:srgbClr val="0033CC"/>
                </a:solidFill>
              </a:rPr>
              <a:t>грамматический  строй речи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6372200" y="3356992"/>
            <a:ext cx="2592288" cy="1656184"/>
          </a:xfrm>
          <a:prstGeom prst="wedgeRoundRectCallout">
            <a:avLst>
              <a:gd name="adj1" fmla="val -61060"/>
              <a:gd name="adj2" fmla="val -4185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300" b="1" dirty="0" smtClean="0">
                <a:solidFill>
                  <a:srgbClr val="0033CC"/>
                </a:solidFill>
              </a:rPr>
              <a:t>Слабая артикуля</a:t>
            </a:r>
            <a:r>
              <a:rPr lang="ru-RU" sz="2400" b="1" dirty="0" smtClean="0">
                <a:solidFill>
                  <a:srgbClr val="0033CC"/>
                </a:solidFill>
              </a:rPr>
              <a:t>ция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323528" y="5445224"/>
            <a:ext cx="8496944" cy="1216096"/>
          </a:xfrm>
          <a:prstGeom prst="wedgeRoundRectCallout">
            <a:avLst>
              <a:gd name="adj1" fmla="val -3286"/>
              <a:gd name="adj2" fmla="val -4752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300" b="1" dirty="0" smtClean="0">
                <a:solidFill>
                  <a:srgbClr val="0033CC"/>
                </a:solidFill>
              </a:rPr>
              <a:t>Дети страдают от недостатка живого, образного, эмоционального общения. Некоторые из детей неуверенные </a:t>
            </a:r>
          </a:p>
          <a:p>
            <a:pPr algn="ctr">
              <a:defRPr/>
            </a:pPr>
            <a:r>
              <a:rPr lang="ru-RU" sz="2300" b="1" dirty="0" smtClean="0">
                <a:solidFill>
                  <a:srgbClr val="0033CC"/>
                </a:solidFill>
              </a:rPr>
              <a:t>и даже замкнутые.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429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2" cstate="print"/>
          <a:srcRect l="30887" t="29766" r="26144" b="55580"/>
          <a:stretch/>
        </p:blipFill>
        <p:spPr bwMode="auto">
          <a:xfrm>
            <a:off x="899592" y="5373216"/>
            <a:ext cx="7200800" cy="11521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 l="30394" t="29672" r="26073" b="55532"/>
          <a:stretch/>
        </p:blipFill>
        <p:spPr bwMode="auto">
          <a:xfrm>
            <a:off x="899592" y="5373216"/>
            <a:ext cx="7416824" cy="129614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 l="30885" t="25861" r="26573" b="24709"/>
          <a:stretch/>
        </p:blipFill>
        <p:spPr bwMode="auto">
          <a:xfrm>
            <a:off x="1115616" y="1484784"/>
            <a:ext cx="7056784" cy="38884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 l="30394" t="29672" r="26073" b="55532"/>
          <a:stretch/>
        </p:blipFill>
        <p:spPr bwMode="auto">
          <a:xfrm>
            <a:off x="899592" y="5373216"/>
            <a:ext cx="7416824" cy="129614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 l="30885" t="25861" r="26573" b="24709"/>
          <a:stretch/>
        </p:blipFill>
        <p:spPr bwMode="auto">
          <a:xfrm>
            <a:off x="1115616" y="1484784"/>
            <a:ext cx="7056784" cy="38884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 l="50082" t="29501" r="35329" b="39331"/>
          <a:stretch/>
        </p:blipFill>
        <p:spPr bwMode="auto">
          <a:xfrm>
            <a:off x="1547664" y="2132856"/>
            <a:ext cx="20162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50082" t="29501" r="35329" b="39331"/>
          <a:stretch/>
        </p:blipFill>
        <p:spPr bwMode="auto">
          <a:xfrm>
            <a:off x="3707904" y="2132856"/>
            <a:ext cx="20162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 l="30394" t="29672" r="26073" b="55532"/>
          <a:stretch/>
        </p:blipFill>
        <p:spPr bwMode="auto">
          <a:xfrm>
            <a:off x="899592" y="5373216"/>
            <a:ext cx="7416824" cy="129614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 l="30885" t="25861" r="26573" b="24709"/>
          <a:stretch/>
        </p:blipFill>
        <p:spPr bwMode="auto">
          <a:xfrm>
            <a:off x="1115616" y="1484784"/>
            <a:ext cx="7056784" cy="38884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 l="50082" t="29501" r="35329" b="39331"/>
          <a:stretch/>
        </p:blipFill>
        <p:spPr bwMode="auto">
          <a:xfrm>
            <a:off x="1547664" y="2132856"/>
            <a:ext cx="20162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50082" t="29501" r="35329" b="39331"/>
          <a:stretch/>
        </p:blipFill>
        <p:spPr bwMode="auto">
          <a:xfrm>
            <a:off x="3707904" y="2132856"/>
            <a:ext cx="20162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 l="25299" t="39046" r="24735" b="44823"/>
          <a:stretch/>
        </p:blipFill>
        <p:spPr bwMode="auto">
          <a:xfrm>
            <a:off x="467544" y="260648"/>
            <a:ext cx="8064896" cy="1335314"/>
          </a:xfrm>
          <a:prstGeom prst="trapezoid">
            <a:avLst>
              <a:gd name="adj" fmla="val 67967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 l="30394" t="29672" r="26073" b="55532"/>
          <a:stretch/>
        </p:blipFill>
        <p:spPr bwMode="auto">
          <a:xfrm>
            <a:off x="899592" y="5373216"/>
            <a:ext cx="7416824" cy="129614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 l="30885" t="25861" r="26573" b="24709"/>
          <a:stretch/>
        </p:blipFill>
        <p:spPr bwMode="auto">
          <a:xfrm>
            <a:off x="1115616" y="1484784"/>
            <a:ext cx="7056784" cy="38884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 l="50082" t="29501" r="35329" b="39331"/>
          <a:stretch/>
        </p:blipFill>
        <p:spPr bwMode="auto">
          <a:xfrm>
            <a:off x="1547664" y="2132856"/>
            <a:ext cx="20162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50082" t="29501" r="35329" b="39331"/>
          <a:stretch/>
        </p:blipFill>
        <p:spPr bwMode="auto">
          <a:xfrm>
            <a:off x="3707904" y="2132856"/>
            <a:ext cx="20162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 l="25299" t="39046" r="24735" b="44823"/>
          <a:stretch/>
        </p:blipFill>
        <p:spPr bwMode="auto">
          <a:xfrm>
            <a:off x="467544" y="260648"/>
            <a:ext cx="8064896" cy="1335314"/>
          </a:xfrm>
          <a:prstGeom prst="trapezoid">
            <a:avLst>
              <a:gd name="adj" fmla="val 67967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 l="32073" t="27829" r="51818" b="23914"/>
          <a:stretch/>
        </p:blipFill>
        <p:spPr bwMode="auto">
          <a:xfrm>
            <a:off x="6084168" y="1700808"/>
            <a:ext cx="18722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266</Words>
  <Application>Microsoft Office PowerPoint</Application>
  <DocSecurity>0</DocSecurity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cp:keywords/>
  <dc:description/>
  <cp:lastModifiedBy>user</cp:lastModifiedBy>
  <cp:revision>13</cp:revision>
  <dcterms:created xsi:type="dcterms:W3CDTF">2025-10-20T10:07:40Z</dcterms:created>
  <dcterms:modified xsi:type="dcterms:W3CDTF">2026-01-20T08:12:59Z</dcterms:modified>
  <cp:category/>
  <dc:identifier/>
  <cp:contentStatus/>
  <dc:language/>
  <cp:version/>
</cp:coreProperties>
</file>